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Algerian" panose="04020705040A02060702" pitchFamily="82" charset="0"/>
      <p:regular r:id="rId22"/>
    </p:embeddedFont>
    <p:embeddedFont>
      <p:font typeface="Brush Script MT" panose="03060802040406070304" pitchFamily="66" charset="0"/>
      <p:italic r:id="rId23"/>
    </p:embeddedFont>
    <p:embeddedFont>
      <p:font typeface="Play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jCObBcdznbcQn1UOTEoFOEe5pY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051" autoAdjust="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8.6599784566551721E-2"/>
          <c:w val="1"/>
          <c:h val="0.913400215433448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55-495D-BB7E-7F9090DA9EC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55-495D-BB7E-7F9090DA9E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8199088"/>
        <c:axId val="1288201968"/>
      </c:barChart>
      <c:catAx>
        <c:axId val="1288199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88201968"/>
        <c:crosses val="autoZero"/>
        <c:auto val="1"/>
        <c:lblAlgn val="ctr"/>
        <c:lblOffset val="100"/>
        <c:noMultiLvlLbl val="0"/>
      </c:catAx>
      <c:valAx>
        <c:axId val="1288201968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88199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edin.com/in/lopita-mishra-096534191" TargetMode="External"/><Relationship Id="rId2" Type="http://schemas.openxmlformats.org/officeDocument/2006/relationships/hyperlink" Target="https://github.com/MLopi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opita-mishra-portfolio.netlify.app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/>
          <p:nvPr/>
        </p:nvSpPr>
        <p:spPr>
          <a:xfrm>
            <a:off x="4599433" y="552365"/>
            <a:ext cx="7482397" cy="1292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rgbClr val="7030A0"/>
                </a:solidFill>
                <a:latin typeface="Algerian"/>
                <a:ea typeface="Algerian"/>
                <a:cs typeface="Algerian"/>
                <a:sym typeface="Algerian"/>
              </a:rPr>
              <a:t>Data-Driven Insights for Sustainable E-Commerce Growth</a:t>
            </a:r>
            <a:endParaRPr sz="4400" b="1" i="0" u="none" strike="noStrike" cap="none" dirty="0">
              <a:solidFill>
                <a:srgbClr val="7030A0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4748270" y="2973526"/>
            <a:ext cx="7333560" cy="319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comprehensive dashboard analysis and business insights report designed to unlock operational excellence and drive strategic growth through data-informed decision making.</a:t>
            </a:r>
            <a:endParaRPr dirty="0"/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b="6223"/>
          <a:stretch>
            <a:fillRect/>
          </a:stretch>
        </p:blipFill>
        <p:spPr>
          <a:xfrm>
            <a:off x="1" y="0"/>
            <a:ext cx="45994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4599433" y="6087429"/>
            <a:ext cx="32499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78206E"/>
                </a:solidFill>
                <a:latin typeface="Calibri"/>
                <a:ea typeface="Calibri"/>
                <a:cs typeface="Calibri"/>
                <a:sym typeface="Calibri"/>
              </a:rPr>
              <a:t>By : Lopita Mishra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/>
          <p:nvPr/>
        </p:nvSpPr>
        <p:spPr>
          <a:xfrm>
            <a:off x="2288034" y="62723"/>
            <a:ext cx="7615932" cy="590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84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Geographic Revenue Distribution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E4579-F1FB-0420-AF0D-B3EE634ED1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38" r="9394"/>
          <a:stretch>
            <a:fillRect/>
          </a:stretch>
        </p:blipFill>
        <p:spPr>
          <a:xfrm>
            <a:off x="259882" y="798193"/>
            <a:ext cx="5836118" cy="5795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2DD5E-AED6-225E-8C09-035A1AB51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039" y="798193"/>
            <a:ext cx="5836118" cy="5795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"/>
          <p:cNvSpPr/>
          <p:nvPr/>
        </p:nvSpPr>
        <p:spPr>
          <a:xfrm>
            <a:off x="4242339" y="1617701"/>
            <a:ext cx="2351890" cy="3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Bengaluru</a:t>
            </a:r>
            <a:endParaRPr/>
          </a:p>
        </p:txBody>
      </p:sp>
      <p:sp>
        <p:nvSpPr>
          <p:cNvPr id="241" name="Google Shape;241;p11"/>
          <p:cNvSpPr/>
          <p:nvPr/>
        </p:nvSpPr>
        <p:spPr>
          <a:xfrm>
            <a:off x="4242345" y="1879133"/>
            <a:ext cx="7949654" cy="92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Leading metropolitan market with ~9.5% revenue contribution and strong tech-savvy customer base.</a:t>
            </a:r>
            <a:endParaRPr dirty="0"/>
          </a:p>
        </p:txBody>
      </p:sp>
      <p:pic>
        <p:nvPicPr>
          <p:cNvPr id="242" name="Google Shape;242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726" y="1655190"/>
            <a:ext cx="3844035" cy="388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4243" y="2666802"/>
            <a:ext cx="285738" cy="36058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1"/>
          <p:cNvSpPr/>
          <p:nvPr/>
        </p:nvSpPr>
        <p:spPr>
          <a:xfrm>
            <a:off x="4242341" y="2593232"/>
            <a:ext cx="2351890" cy="3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Hyderabad</a:t>
            </a: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4242345" y="2825936"/>
            <a:ext cx="7949655" cy="92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Secondary powerhouse generating ~7% of total revenue through consistent customer engagement.</a:t>
            </a:r>
            <a:endParaRPr/>
          </a:p>
        </p:txBody>
      </p:sp>
      <p:pic>
        <p:nvPicPr>
          <p:cNvPr id="246" name="Google Shape;246;p1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0726" y="1655190"/>
            <a:ext cx="3844035" cy="388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82822" y="2183110"/>
            <a:ext cx="285738" cy="36058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1"/>
          <p:cNvSpPr/>
          <p:nvPr/>
        </p:nvSpPr>
        <p:spPr>
          <a:xfrm>
            <a:off x="4242341" y="3538344"/>
            <a:ext cx="2351890" cy="3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Mumbai</a:t>
            </a: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4242343" y="3778335"/>
            <a:ext cx="7819964" cy="123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Financial capital contributing ~5.6% with high-value customer transactions and premium positioning.</a:t>
            </a:r>
            <a:endParaRPr dirty="0"/>
          </a:p>
        </p:txBody>
      </p:sp>
      <p:pic>
        <p:nvPicPr>
          <p:cNvPr id="250" name="Google Shape;250;p1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0726" y="1655190"/>
            <a:ext cx="3844035" cy="388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02779" y="3449439"/>
            <a:ext cx="285738" cy="36058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1"/>
          <p:cNvSpPr/>
          <p:nvPr/>
        </p:nvSpPr>
        <p:spPr>
          <a:xfrm>
            <a:off x="4242339" y="4483456"/>
            <a:ext cx="2351890" cy="3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Delhi NCR</a:t>
            </a:r>
            <a:endParaRPr/>
          </a:p>
        </p:txBody>
      </p:sp>
      <p:sp>
        <p:nvSpPr>
          <p:cNvPr id="253" name="Google Shape;253;p11"/>
          <p:cNvSpPr/>
          <p:nvPr/>
        </p:nvSpPr>
        <p:spPr>
          <a:xfrm>
            <a:off x="4242342" y="4730732"/>
            <a:ext cx="7970696" cy="92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Emerging market with ~5.2% share, showing strong growth potential and expanding customer base.</a:t>
            </a:r>
            <a:endParaRPr dirty="0"/>
          </a:p>
        </p:txBody>
      </p:sp>
      <p:pic>
        <p:nvPicPr>
          <p:cNvPr id="254" name="Google Shape;254;p11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0726" y="1655190"/>
            <a:ext cx="3844035" cy="388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1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82822" y="4715767"/>
            <a:ext cx="285738" cy="36058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1"/>
          <p:cNvSpPr/>
          <p:nvPr/>
        </p:nvSpPr>
        <p:spPr>
          <a:xfrm>
            <a:off x="4242339" y="5457355"/>
            <a:ext cx="2351890" cy="3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Other Cities</a:t>
            </a:r>
            <a:endParaRPr/>
          </a:p>
        </p:txBody>
      </p:sp>
      <p:sp>
        <p:nvSpPr>
          <p:cNvPr id="257" name="Google Shape;257;p11"/>
          <p:cNvSpPr/>
          <p:nvPr/>
        </p:nvSpPr>
        <p:spPr>
          <a:xfrm>
            <a:off x="4238897" y="5744323"/>
            <a:ext cx="8162651" cy="92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Tier-2 and Tier-3 markets representing a significant untapped expansion opportunities.</a:t>
            </a:r>
            <a:endParaRPr/>
          </a:p>
        </p:txBody>
      </p:sp>
      <p:pic>
        <p:nvPicPr>
          <p:cNvPr id="258" name="Google Shape;258;p11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0292" y="1752599"/>
            <a:ext cx="3844034" cy="380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1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94243" y="4232077"/>
            <a:ext cx="285738" cy="36058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1"/>
          <p:cNvSpPr/>
          <p:nvPr/>
        </p:nvSpPr>
        <p:spPr>
          <a:xfrm>
            <a:off x="744000" y="6078852"/>
            <a:ext cx="114480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78206E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rgbClr val="78206E"/>
                </a:solidFill>
                <a:latin typeface="Calibri"/>
                <a:ea typeface="Calibri"/>
                <a:cs typeface="Calibri"/>
                <a:sym typeface="Calibri"/>
              </a:rPr>
              <a:t>Replicate Success : </a:t>
            </a:r>
            <a:r>
              <a:rPr lang="en-US" sz="1800" dirty="0">
                <a:solidFill>
                  <a:srgbClr val="272525"/>
                </a:solidFill>
                <a:latin typeface="Calibri"/>
                <a:ea typeface="Calibri"/>
                <a:cs typeface="Calibri"/>
                <a:sym typeface="Calibri"/>
              </a:rPr>
              <a:t>Apply proven strategies from Maharashtra and Karnataka to underperforming regions.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dirty="0">
              <a:solidFill>
                <a:srgbClr val="7820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1"/>
          <p:cNvSpPr/>
          <p:nvPr/>
        </p:nvSpPr>
        <p:spPr>
          <a:xfrm>
            <a:off x="45628" y="6259152"/>
            <a:ext cx="10842300" cy="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1"/>
          <p:cNvSpPr/>
          <p:nvPr/>
        </p:nvSpPr>
        <p:spPr>
          <a:xfrm>
            <a:off x="743988" y="6431250"/>
            <a:ext cx="113184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78206E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78206E"/>
                </a:solidFill>
                <a:latin typeface="Calibri"/>
                <a:ea typeface="Calibri"/>
                <a:cs typeface="Calibri"/>
                <a:sym typeface="Calibri"/>
              </a:rPr>
              <a:t>Expand Reach : </a:t>
            </a:r>
            <a:r>
              <a:rPr lang="en-US" sz="1800">
                <a:solidFill>
                  <a:srgbClr val="272525"/>
                </a:solidFill>
                <a:latin typeface="Calibri"/>
                <a:ea typeface="Calibri"/>
                <a:cs typeface="Calibri"/>
                <a:sym typeface="Calibri"/>
              </a:rPr>
              <a:t>Launch targeted campaigns in Tier-2 and Tier-3 cities to unlock new revenue streams.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>
              <a:solidFill>
                <a:srgbClr val="7820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1"/>
          <p:cNvSpPr/>
          <p:nvPr/>
        </p:nvSpPr>
        <p:spPr>
          <a:xfrm>
            <a:off x="118873" y="93465"/>
            <a:ext cx="11943434" cy="1486631"/>
          </a:xfrm>
          <a:prstGeom prst="roundRect">
            <a:avLst>
              <a:gd name="adj" fmla="val 1658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Purpose:</a:t>
            </a:r>
            <a:endParaRPr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Identify top-performing regions and cities to understand market concentration and growth opportunities.</a:t>
            </a:r>
            <a:endParaRPr sz="1800" b="1" dirty="0">
              <a:solidFill>
                <a:srgbClr val="92D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Key Insights:</a:t>
            </a:r>
            <a:endParaRPr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Approx 50% of the revenue comes from just five states, with Maharashtra leading the charge &amp; Southern states demonstrate exceptional market penetration and customer engagement.</a:t>
            </a:r>
            <a:endParaRPr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/>
          <p:nvPr/>
        </p:nvSpPr>
        <p:spPr>
          <a:xfrm>
            <a:off x="77724" y="720459"/>
            <a:ext cx="11910274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which product categories drive success and which create challenges is crucial for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optimising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your e-commerce strategy and customer satisfaction.</a:t>
            </a:r>
            <a:endParaRPr dirty="0"/>
          </a:p>
        </p:txBody>
      </p:sp>
      <p:sp>
        <p:nvSpPr>
          <p:cNvPr id="269" name="Google Shape;269;p12"/>
          <p:cNvSpPr/>
          <p:nvPr/>
        </p:nvSpPr>
        <p:spPr>
          <a:xfrm>
            <a:off x="1739039" y="-91082"/>
            <a:ext cx="8995648" cy="43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41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&amp; Cancellations Analysis</a:t>
            </a:r>
            <a:endParaRPr/>
          </a:p>
        </p:txBody>
      </p:sp>
      <p:sp>
        <p:nvSpPr>
          <p:cNvPr id="270" name="Google Shape;270;p12"/>
          <p:cNvSpPr/>
          <p:nvPr/>
        </p:nvSpPr>
        <p:spPr>
          <a:xfrm>
            <a:off x="5743289" y="2091503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2"/>
          <p:cNvSpPr/>
          <p:nvPr/>
        </p:nvSpPr>
        <p:spPr>
          <a:xfrm>
            <a:off x="5391754" y="1468126"/>
            <a:ext cx="6475126" cy="5048954"/>
          </a:xfrm>
          <a:prstGeom prst="roundRect">
            <a:avLst>
              <a:gd name="adj" fmla="val 1658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2"/>
          <p:cNvSpPr/>
          <p:nvPr/>
        </p:nvSpPr>
        <p:spPr>
          <a:xfrm>
            <a:off x="5743289" y="1910052"/>
            <a:ext cx="5971191" cy="3362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Purpose: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Track cancellations/returns.</a:t>
            </a:r>
            <a:endParaRPr dirty="0"/>
          </a:p>
          <a:p>
            <a:pPr marL="0" marR="0" lvl="0" indent="0" algn="ctr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Key Insights:</a:t>
            </a:r>
            <a:endParaRPr dirty="0"/>
          </a:p>
          <a:p>
            <a:pPr marL="0" marR="0" lvl="0" indent="0" algn="ctr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Sets and Kurtas show significantly higher cancellation rates indicating potential issues with product quality, sizing accuracy.</a:t>
            </a:r>
            <a:endParaRPr dirty="0"/>
          </a:p>
          <a:p>
            <a:pPr marL="0" marR="0" lvl="0" indent="0" algn="ctr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customer expectations.</a:t>
            </a:r>
            <a:endParaRPr dirty="0"/>
          </a:p>
          <a:p>
            <a:pPr marL="0" marR="0" lvl="0" indent="0" algn="ctr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Action Required: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Implement stricter quality control processes and enhance product descriptions with detailed sizing charts and fabric information.</a:t>
            </a:r>
            <a:endParaRPr dirty="0"/>
          </a:p>
        </p:txBody>
      </p:sp>
      <p:pic>
        <p:nvPicPr>
          <p:cNvPr id="273" name="Google Shape;27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002" y="1468126"/>
            <a:ext cx="4982270" cy="504895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"/>
          <p:cNvSpPr/>
          <p:nvPr/>
        </p:nvSpPr>
        <p:spPr>
          <a:xfrm>
            <a:off x="2374717" y="-41944"/>
            <a:ext cx="7253883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41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Demand by Size</a:t>
            </a:r>
            <a:endParaRPr/>
          </a:p>
        </p:txBody>
      </p:sp>
      <p:sp>
        <p:nvSpPr>
          <p:cNvPr id="279" name="Google Shape;279;p13"/>
          <p:cNvSpPr/>
          <p:nvPr/>
        </p:nvSpPr>
        <p:spPr>
          <a:xfrm>
            <a:off x="72724" y="866880"/>
            <a:ext cx="2752832" cy="1481373"/>
          </a:xfrm>
          <a:prstGeom prst="roundRect">
            <a:avLst>
              <a:gd name="adj" fmla="val 1884"/>
            </a:avLst>
          </a:prstGeom>
          <a:gradFill>
            <a:gsLst>
              <a:gs pos="0">
                <a:srgbClr val="D09DC7"/>
              </a:gs>
              <a:gs pos="50000">
                <a:srgbClr val="C490BC"/>
              </a:gs>
              <a:gs pos="100000">
                <a:srgbClr val="BF7CB5"/>
              </a:gs>
            </a:gsLst>
            <a:lin ang="5400000" scaled="0"/>
          </a:gra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3"/>
          <p:cNvSpPr/>
          <p:nvPr/>
        </p:nvSpPr>
        <p:spPr>
          <a:xfrm>
            <a:off x="308135" y="98053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M</a:t>
            </a:r>
            <a:endParaRPr/>
          </a:p>
        </p:txBody>
      </p:sp>
      <p:sp>
        <p:nvSpPr>
          <p:cNvPr id="281" name="Google Shape;281;p13"/>
          <p:cNvSpPr/>
          <p:nvPr/>
        </p:nvSpPr>
        <p:spPr>
          <a:xfrm>
            <a:off x="308135" y="1380260"/>
            <a:ext cx="32111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35% of total orders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3"/>
          <p:cNvSpPr/>
          <p:nvPr/>
        </p:nvSpPr>
        <p:spPr>
          <a:xfrm>
            <a:off x="308135" y="1716153"/>
            <a:ext cx="32111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Highest demand category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3"/>
          <p:cNvSpPr/>
          <p:nvPr/>
        </p:nvSpPr>
        <p:spPr>
          <a:xfrm>
            <a:off x="2954471" y="868766"/>
            <a:ext cx="2835236" cy="1481373"/>
          </a:xfrm>
          <a:prstGeom prst="roundRect">
            <a:avLst>
              <a:gd name="adj" fmla="val 1884"/>
            </a:avLst>
          </a:prstGeom>
          <a:gradFill>
            <a:gsLst>
              <a:gs pos="0">
                <a:srgbClr val="D09DC7"/>
              </a:gs>
              <a:gs pos="50000">
                <a:srgbClr val="C490BC"/>
              </a:gs>
              <a:gs pos="100000">
                <a:srgbClr val="BF7CB5"/>
              </a:gs>
            </a:gsLst>
            <a:lin ang="5400000" scaled="0"/>
          </a:gra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3"/>
          <p:cNvSpPr/>
          <p:nvPr/>
        </p:nvSpPr>
        <p:spPr>
          <a:xfrm>
            <a:off x="3166424" y="102286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L</a:t>
            </a:r>
            <a:endParaRPr/>
          </a:p>
        </p:txBody>
      </p:sp>
      <p:sp>
        <p:nvSpPr>
          <p:cNvPr id="285" name="Google Shape;285;p13"/>
          <p:cNvSpPr/>
          <p:nvPr/>
        </p:nvSpPr>
        <p:spPr>
          <a:xfrm>
            <a:off x="3168675" y="1390613"/>
            <a:ext cx="321123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28% of total orders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3"/>
          <p:cNvSpPr/>
          <p:nvPr/>
        </p:nvSpPr>
        <p:spPr>
          <a:xfrm>
            <a:off x="3168675" y="1743163"/>
            <a:ext cx="321123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Second most popular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3"/>
          <p:cNvSpPr/>
          <p:nvPr/>
        </p:nvSpPr>
        <p:spPr>
          <a:xfrm>
            <a:off x="72724" y="2441408"/>
            <a:ext cx="5701056" cy="1299960"/>
          </a:xfrm>
          <a:prstGeom prst="roundRect">
            <a:avLst>
              <a:gd name="adj" fmla="val 1884"/>
            </a:avLst>
          </a:prstGeom>
          <a:gradFill>
            <a:gsLst>
              <a:gs pos="0">
                <a:srgbClr val="D09DC7"/>
              </a:gs>
              <a:gs pos="50000">
                <a:srgbClr val="C490BC"/>
              </a:gs>
              <a:gs pos="100000">
                <a:srgbClr val="BF7CB5"/>
              </a:gs>
            </a:gsLst>
            <a:lin ang="5400000" scaled="0"/>
          </a:gra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3"/>
          <p:cNvSpPr/>
          <p:nvPr/>
        </p:nvSpPr>
        <p:spPr>
          <a:xfrm>
            <a:off x="308134" y="254829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XL and Size S</a:t>
            </a:r>
            <a:endParaRPr/>
          </a:p>
        </p:txBody>
      </p:sp>
      <p:sp>
        <p:nvSpPr>
          <p:cNvPr id="289" name="Google Shape;289;p13"/>
          <p:cNvSpPr/>
          <p:nvPr/>
        </p:nvSpPr>
        <p:spPr>
          <a:xfrm>
            <a:off x="308134" y="3158160"/>
            <a:ext cx="5387816" cy="30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22% of total orders</a:t>
            </a:r>
            <a:endParaRPr/>
          </a:p>
        </p:txBody>
      </p:sp>
      <p:sp>
        <p:nvSpPr>
          <p:cNvPr id="290" name="Google Shape;290;p13"/>
          <p:cNvSpPr/>
          <p:nvPr/>
        </p:nvSpPr>
        <p:spPr>
          <a:xfrm>
            <a:off x="308134" y="2841022"/>
            <a:ext cx="710279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Growing segment</a:t>
            </a:r>
            <a:endParaRPr/>
          </a:p>
        </p:txBody>
      </p:sp>
      <p:sp>
        <p:nvSpPr>
          <p:cNvPr id="291" name="Google Shape;291;p13"/>
          <p:cNvSpPr/>
          <p:nvPr/>
        </p:nvSpPr>
        <p:spPr>
          <a:xfrm>
            <a:off x="72724" y="3848259"/>
            <a:ext cx="5716983" cy="2855726"/>
          </a:xfrm>
          <a:prstGeom prst="roundRect">
            <a:avLst>
              <a:gd name="adj" fmla="val 1658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Purpose: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Purpose: Demand by size.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Key Insight: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Medium, Large, and Extra-Large sizes account for 85% of total orders. This data should drive inventory planning and procurement strategies to ensure optimal stock levels.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1487" y="866879"/>
            <a:ext cx="5812378" cy="583710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"/>
          <p:cNvSpPr/>
          <p:nvPr/>
        </p:nvSpPr>
        <p:spPr>
          <a:xfrm>
            <a:off x="1759200" y="111150"/>
            <a:ext cx="96417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 Segmentation &amp; Growth Opportunities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4"/>
          <p:cNvSpPr/>
          <p:nvPr/>
        </p:nvSpPr>
        <p:spPr>
          <a:xfrm>
            <a:off x="7760613" y="680215"/>
            <a:ext cx="2140029" cy="21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rgbClr val="7820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6427" y="958487"/>
            <a:ext cx="6248400" cy="296837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4"/>
          <p:cNvSpPr txBox="1"/>
          <p:nvPr/>
        </p:nvSpPr>
        <p:spPr>
          <a:xfrm>
            <a:off x="5770149" y="1291275"/>
            <a:ext cx="6120954" cy="191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Purpose: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Model distribution</a:t>
            </a:r>
            <a:endParaRPr/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Key Insights:</a:t>
            </a:r>
            <a:endParaRPr/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business is 99.3% B2C-driven, presenting massive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B2B growth potential worth exploring.</a:t>
            </a:r>
            <a:endParaRPr/>
          </a:p>
        </p:txBody>
      </p:sp>
      <p:sp>
        <p:nvSpPr>
          <p:cNvPr id="301" name="Google Shape;301;p14"/>
          <p:cNvSpPr/>
          <p:nvPr/>
        </p:nvSpPr>
        <p:spPr>
          <a:xfrm>
            <a:off x="5706427" y="4056607"/>
            <a:ext cx="6248399" cy="1658393"/>
          </a:xfrm>
          <a:prstGeom prst="roundRect">
            <a:avLst>
              <a:gd name="adj" fmla="val 6778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4"/>
          <p:cNvSpPr/>
          <p:nvPr/>
        </p:nvSpPr>
        <p:spPr>
          <a:xfrm>
            <a:off x="8045742" y="4454747"/>
            <a:ext cx="18549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75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Calibri"/>
              <a:buNone/>
            </a:pPr>
            <a:r>
              <a:rPr lang="en-US" sz="2000" b="1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B2B Expansion</a:t>
            </a:r>
            <a:endParaRPr dirty="0"/>
          </a:p>
        </p:txBody>
      </p:sp>
      <p:sp>
        <p:nvSpPr>
          <p:cNvPr id="303" name="Google Shape;303;p14"/>
          <p:cNvSpPr/>
          <p:nvPr/>
        </p:nvSpPr>
        <p:spPr>
          <a:xfrm>
            <a:off x="5895559" y="4825317"/>
            <a:ext cx="6495812" cy="191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 digital marketing campaigns targeting retail consumers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CC6FD-12F3-72AB-5ABB-2FD59403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01" y="785764"/>
            <a:ext cx="5287113" cy="573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"/>
          <p:cNvSpPr/>
          <p:nvPr/>
        </p:nvSpPr>
        <p:spPr>
          <a:xfrm>
            <a:off x="3026307" y="198929"/>
            <a:ext cx="6609159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3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Customer Insights</a:t>
            </a:r>
            <a:endParaRPr/>
          </a:p>
        </p:txBody>
      </p:sp>
      <p:sp>
        <p:nvSpPr>
          <p:cNvPr id="310" name="Google Shape;310;p15"/>
          <p:cNvSpPr/>
          <p:nvPr/>
        </p:nvSpPr>
        <p:spPr>
          <a:xfrm>
            <a:off x="5700403" y="1005841"/>
            <a:ext cx="6244709" cy="2131297"/>
          </a:xfrm>
          <a:prstGeom prst="roundRect">
            <a:avLst>
              <a:gd name="adj" fmla="val 1658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Purpose: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Customer Loyalty Insights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Key Insights :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Top 5 customers average 7-12 orders each, demonstrating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strong repeat purchase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behaviour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loyalty.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5"/>
          <p:cNvSpPr/>
          <p:nvPr/>
        </p:nvSpPr>
        <p:spPr>
          <a:xfrm>
            <a:off x="5700403" y="3720864"/>
            <a:ext cx="6244709" cy="1274980"/>
          </a:xfrm>
          <a:prstGeom prst="roundRect">
            <a:avLst>
              <a:gd name="adj" fmla="val 6778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5"/>
          <p:cNvSpPr/>
          <p:nvPr/>
        </p:nvSpPr>
        <p:spPr>
          <a:xfrm>
            <a:off x="7815173" y="4175825"/>
            <a:ext cx="20346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75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Calibri"/>
              <a:buNone/>
            </a:pPr>
            <a:r>
              <a:rPr lang="en-US" sz="2000" b="1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VIP Programme</a:t>
            </a:r>
            <a:endParaRPr/>
          </a:p>
        </p:txBody>
      </p:sp>
      <p:sp>
        <p:nvSpPr>
          <p:cNvPr id="313" name="Google Shape;313;p15"/>
          <p:cNvSpPr/>
          <p:nvPr/>
        </p:nvSpPr>
        <p:spPr>
          <a:xfrm>
            <a:off x="5500282" y="4439726"/>
            <a:ext cx="6495812" cy="191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Launch exclusive loyalty rewards for high-value customers</a:t>
            </a:r>
            <a:endParaRPr/>
          </a:p>
        </p:txBody>
      </p:sp>
      <p:pic>
        <p:nvPicPr>
          <p:cNvPr id="314" name="Google Shape;31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026" y="1005841"/>
            <a:ext cx="4898141" cy="526694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"/>
          <p:cNvSpPr/>
          <p:nvPr/>
        </p:nvSpPr>
        <p:spPr>
          <a:xfrm>
            <a:off x="2418060" y="47972"/>
            <a:ext cx="7355880" cy="44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0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Strategic Recommendations &amp; Next Steps</a:t>
            </a:r>
            <a:endParaRPr/>
          </a:p>
        </p:txBody>
      </p:sp>
      <p:sp>
        <p:nvSpPr>
          <p:cNvPr id="320" name="Google Shape;320;p16"/>
          <p:cNvSpPr/>
          <p:nvPr/>
        </p:nvSpPr>
        <p:spPr>
          <a:xfrm>
            <a:off x="965000" y="806622"/>
            <a:ext cx="26937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B2B Market Expansion</a:t>
            </a:r>
            <a:endParaRPr dirty="0"/>
          </a:p>
        </p:txBody>
      </p:sp>
      <p:sp>
        <p:nvSpPr>
          <p:cNvPr id="321" name="Google Shape;321;p16"/>
          <p:cNvSpPr/>
          <p:nvPr/>
        </p:nvSpPr>
        <p:spPr>
          <a:xfrm>
            <a:off x="965001" y="1054978"/>
            <a:ext cx="11106256" cy="128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99.3% B2C focus, massive B2C opportunity exists. Develop consumer-focused marketing campaigns and direct-to-consumer channels to capture individual buyer segment.</a:t>
            </a:r>
            <a:endParaRPr/>
          </a:p>
        </p:txBody>
      </p:sp>
      <p:sp>
        <p:nvSpPr>
          <p:cNvPr id="322" name="Google Shape;322;p16"/>
          <p:cNvSpPr/>
          <p:nvPr/>
        </p:nvSpPr>
        <p:spPr>
          <a:xfrm>
            <a:off x="964999" y="1822272"/>
            <a:ext cx="4332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Product Portfolio Diversification</a:t>
            </a:r>
            <a:endParaRPr/>
          </a:p>
        </p:txBody>
      </p:sp>
      <p:sp>
        <p:nvSpPr>
          <p:cNvPr id="323" name="Google Shape;323;p16"/>
          <p:cNvSpPr/>
          <p:nvPr/>
        </p:nvSpPr>
        <p:spPr>
          <a:xfrm>
            <a:off x="965001" y="2044389"/>
            <a:ext cx="11251108" cy="85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category concentration risk by expanding Western Dress and Ethnic Dress segments. Target 40% revenue share from emerging categories within 12 months.</a:t>
            </a:r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943276" y="2874657"/>
            <a:ext cx="36576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Fulfillment Network Optimization</a:t>
            </a:r>
            <a:endParaRPr/>
          </a:p>
        </p:txBody>
      </p:sp>
      <p:pic>
        <p:nvPicPr>
          <p:cNvPr id="325" name="Google Shape;325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744" y="3674659"/>
            <a:ext cx="727373" cy="980648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6"/>
          <p:cNvSpPr/>
          <p:nvPr/>
        </p:nvSpPr>
        <p:spPr>
          <a:xfrm>
            <a:off x="965000" y="3797698"/>
            <a:ext cx="4186120" cy="24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Returns &amp; Cancellation Reduction</a:t>
            </a:r>
            <a:endParaRPr dirty="0"/>
          </a:p>
        </p:txBody>
      </p:sp>
      <p:sp>
        <p:nvSpPr>
          <p:cNvPr id="327" name="Google Shape;327;p16"/>
          <p:cNvSpPr/>
          <p:nvPr/>
        </p:nvSpPr>
        <p:spPr>
          <a:xfrm>
            <a:off x="965001" y="3999181"/>
            <a:ext cx="11226999" cy="128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 quality control measures and enhanced product descriptions to reduce 20,437 returns and cancellations, improving customer satisfaction and operational efficiency.</a:t>
            </a:r>
            <a:endParaRPr dirty="0"/>
          </a:p>
        </p:txBody>
      </p:sp>
      <p:sp>
        <p:nvSpPr>
          <p:cNvPr id="328" name="Google Shape;328;p16"/>
          <p:cNvSpPr/>
          <p:nvPr/>
        </p:nvSpPr>
        <p:spPr>
          <a:xfrm>
            <a:off x="940902" y="3115266"/>
            <a:ext cx="11924734" cy="5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Diversify beyond Amazon to include multiple fulfillment partners, reducing dependency and improving delivery flexibility.</a:t>
            </a:r>
            <a:endParaRPr dirty="0"/>
          </a:p>
        </p:txBody>
      </p:sp>
      <p:pic>
        <p:nvPicPr>
          <p:cNvPr id="329" name="Google Shape;329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745" y="4655307"/>
            <a:ext cx="727373" cy="98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745" y="5635955"/>
            <a:ext cx="727373" cy="98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745" y="2694011"/>
            <a:ext cx="727373" cy="98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743" y="1712369"/>
            <a:ext cx="727373" cy="98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743" y="720009"/>
            <a:ext cx="727373" cy="98064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6"/>
          <p:cNvSpPr/>
          <p:nvPr/>
        </p:nvSpPr>
        <p:spPr>
          <a:xfrm>
            <a:off x="965001" y="4763485"/>
            <a:ext cx="2620208" cy="27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Calibri"/>
              <a:buNone/>
            </a:pPr>
            <a:r>
              <a:rPr lang="en-US" sz="2000" b="1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Enhance Quality Control</a:t>
            </a:r>
            <a:endParaRPr/>
          </a:p>
        </p:txBody>
      </p:sp>
      <p:sp>
        <p:nvSpPr>
          <p:cNvPr id="335" name="Google Shape;335;p16"/>
          <p:cNvSpPr/>
          <p:nvPr/>
        </p:nvSpPr>
        <p:spPr>
          <a:xfrm>
            <a:off x="980271" y="5066421"/>
            <a:ext cx="11130362" cy="5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 rigorous quality checks for Sets and Kurtas to minimize returns and improve customer satisfaction.</a:t>
            </a:r>
            <a:endParaRPr dirty="0"/>
          </a:p>
        </p:txBody>
      </p:sp>
      <p:sp>
        <p:nvSpPr>
          <p:cNvPr id="336" name="Google Shape;336;p16"/>
          <p:cNvSpPr/>
          <p:nvPr/>
        </p:nvSpPr>
        <p:spPr>
          <a:xfrm>
            <a:off x="940902" y="5737528"/>
            <a:ext cx="32250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000"/>
              <a:buFont typeface="Calibri"/>
              <a:buNone/>
            </a:pPr>
            <a:r>
              <a:rPr lang="en-US" sz="2000" b="1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Align Inventory Strategy</a:t>
            </a:r>
            <a:endParaRPr/>
          </a:p>
        </p:txBody>
      </p:sp>
      <p:sp>
        <p:nvSpPr>
          <p:cNvPr id="337" name="Google Shape;337;p16"/>
          <p:cNvSpPr/>
          <p:nvPr/>
        </p:nvSpPr>
        <p:spPr>
          <a:xfrm>
            <a:off x="940902" y="5964928"/>
            <a:ext cx="10688518" cy="5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 procurement on high-demand sizes (M, L, XL) and successful categories to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maximise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inventory turnover.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7"/>
          <p:cNvSpPr txBox="1"/>
          <p:nvPr/>
        </p:nvSpPr>
        <p:spPr>
          <a:xfrm>
            <a:off x="134493" y="562253"/>
            <a:ext cx="6485763" cy="600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8206E"/>
              </a:buClr>
              <a:buSzPts val="1600"/>
              <a:buFont typeface="Arial"/>
              <a:buChar char="•"/>
            </a:pPr>
            <a:r>
              <a:rPr lang="en-US" sz="1600" b="1" dirty="0">
                <a:solidFill>
                  <a:srgbClr val="78206E"/>
                </a:solidFill>
                <a:latin typeface="Calibri"/>
                <a:ea typeface="Calibri"/>
                <a:cs typeface="Calibri"/>
                <a:sym typeface="Calibri"/>
              </a:rPr>
              <a:t>Revenue Trends:</a:t>
            </a:r>
            <a:r>
              <a:rPr lang="en-US" sz="1600" dirty="0">
                <a:solidFill>
                  <a:srgbClr val="78206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revenue crossed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₹71M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with a peak of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₹26M in April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followed by a decline to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₹21M in June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indicating seasonal fluctuations.</a:t>
            </a:r>
            <a:endParaRPr dirty="0"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8206E"/>
              </a:buClr>
              <a:buSzPts val="1600"/>
              <a:buFont typeface="Arial"/>
              <a:buChar char="•"/>
            </a:pPr>
            <a:r>
              <a:rPr lang="en-US" sz="1600" b="1" dirty="0">
                <a:solidFill>
                  <a:srgbClr val="78206E"/>
                </a:solidFill>
                <a:latin typeface="Calibri"/>
                <a:ea typeface="Calibri"/>
                <a:cs typeface="Calibri"/>
                <a:sym typeface="Calibri"/>
              </a:rPr>
              <a:t>Category Performance:</a:t>
            </a:r>
            <a:r>
              <a:rPr lang="en-US" sz="1600" dirty="0">
                <a:solidFill>
                  <a:srgbClr val="78206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contributed the most (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₹36M, ~50% of total revenue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but also had one of the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highest cancellation rates (~16.26%)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8206E"/>
              </a:buClr>
              <a:buSzPts val="1600"/>
              <a:buFont typeface="Arial"/>
              <a:buChar char="•"/>
            </a:pPr>
            <a:r>
              <a:rPr lang="en-US" sz="1600" b="1" dirty="0">
                <a:solidFill>
                  <a:srgbClr val="78206E"/>
                </a:solidFill>
                <a:latin typeface="Calibri"/>
                <a:ea typeface="Calibri"/>
                <a:cs typeface="Calibri"/>
                <a:sym typeface="Calibri"/>
              </a:rPr>
              <a:t>Fulfillment:</a:t>
            </a:r>
            <a:r>
              <a:rPr lang="en-US" sz="1600" dirty="0">
                <a:solidFill>
                  <a:srgbClr val="78206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Amazon fulfilled ~70% (90K orders)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creating operational dependency, while merchants handled only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30% (40K orders)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8206E"/>
              </a:buClr>
              <a:buSzPts val="1600"/>
              <a:buFont typeface="Arial"/>
              <a:buChar char="•"/>
            </a:pPr>
            <a:r>
              <a:rPr lang="en-US" sz="1600" b="1" dirty="0">
                <a:solidFill>
                  <a:srgbClr val="78206E"/>
                </a:solidFill>
                <a:latin typeface="Calibri"/>
                <a:ea typeface="Calibri"/>
                <a:cs typeface="Calibri"/>
                <a:sym typeface="Calibri"/>
              </a:rPr>
              <a:t>Customer Mix:</a:t>
            </a:r>
            <a:r>
              <a:rPr lang="en-US" sz="1600" dirty="0">
                <a:solidFill>
                  <a:srgbClr val="78206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is heavily skewed to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B2C (~99%, ~₹70M)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with B2B contributing only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1% (~₹0.55M)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8206E"/>
              </a:buClr>
              <a:buSzPts val="1600"/>
              <a:buFont typeface="Arial"/>
              <a:buChar char="•"/>
            </a:pPr>
            <a:r>
              <a:rPr lang="en-US" sz="1600" b="1" dirty="0">
                <a:solidFill>
                  <a:srgbClr val="78206E"/>
                </a:solidFill>
                <a:latin typeface="Calibri"/>
                <a:ea typeface="Calibri"/>
                <a:cs typeface="Calibri"/>
                <a:sym typeface="Calibri"/>
              </a:rPr>
              <a:t>Problematic Areas: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&amp; Kurta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faced cancellations exceeding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16%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8206E"/>
              </a:buClr>
              <a:buSzPts val="1600"/>
              <a:buFont typeface="Arial"/>
              <a:buChar char="•"/>
            </a:pPr>
            <a:r>
              <a:rPr lang="en-US" sz="1600" b="1" dirty="0">
                <a:solidFill>
                  <a:srgbClr val="78206E"/>
                </a:solidFill>
                <a:latin typeface="Calibri"/>
                <a:ea typeface="Calibri"/>
                <a:cs typeface="Calibri"/>
                <a:sym typeface="Calibri"/>
              </a:rPr>
              <a:t>Size Demand:</a:t>
            </a:r>
            <a:r>
              <a:rPr lang="en-US" sz="1600" dirty="0">
                <a:solidFill>
                  <a:srgbClr val="78206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Medium, Large, and XL sizes dominated with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&gt;22K orders combined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while XS/XXL lagged.</a:t>
            </a:r>
            <a:endParaRPr dirty="0"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8206E"/>
              </a:buClr>
              <a:buSzPts val="1600"/>
              <a:buFont typeface="Arial"/>
              <a:buChar char="•"/>
            </a:pPr>
            <a:r>
              <a:rPr lang="en-US" sz="1600" b="1" dirty="0">
                <a:solidFill>
                  <a:srgbClr val="78206E"/>
                </a:solidFill>
                <a:latin typeface="Calibri"/>
                <a:ea typeface="Calibri"/>
                <a:cs typeface="Calibri"/>
                <a:sym typeface="Calibri"/>
              </a:rPr>
              <a:t>Geographical Insights:</a:t>
            </a:r>
            <a:endParaRPr sz="1600" dirty="0">
              <a:solidFill>
                <a:srgbClr val="7820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States: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Maharashtra led with ~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₹12.3M (30%)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followed by Karnataka (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₹9.7M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Cities: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Bengaluru topped with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₹6.8M revenue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followed by Hyderabad (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₹5.1M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and Mumbai (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₹4M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dirty="0"/>
          </a:p>
        </p:txBody>
      </p:sp>
      <p:sp>
        <p:nvSpPr>
          <p:cNvPr id="343" name="Google Shape;343;p17"/>
          <p:cNvSpPr txBox="1"/>
          <p:nvPr/>
        </p:nvSpPr>
        <p:spPr>
          <a:xfrm>
            <a:off x="-98299" y="-22522"/>
            <a:ext cx="609447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pic>
        <p:nvPicPr>
          <p:cNvPr id="344" name="Google Shape;344;p17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5498" t="27462" r="7170" b="25905"/>
          <a:stretch/>
        </p:blipFill>
        <p:spPr>
          <a:xfrm>
            <a:off x="6620256" y="0"/>
            <a:ext cx="557174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"/>
          <p:cNvSpPr/>
          <p:nvPr/>
        </p:nvSpPr>
        <p:spPr>
          <a:xfrm>
            <a:off x="279788" y="15774"/>
            <a:ext cx="6076945" cy="64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Dashboard Impact &amp; Next Steps</a:t>
            </a:r>
            <a:endParaRPr/>
          </a:p>
        </p:txBody>
      </p:sp>
      <p:sp>
        <p:nvSpPr>
          <p:cNvPr id="350" name="Google Shape;350;p18"/>
          <p:cNvSpPr/>
          <p:nvPr/>
        </p:nvSpPr>
        <p:spPr>
          <a:xfrm>
            <a:off x="483691" y="699599"/>
            <a:ext cx="3497937" cy="389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5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Calibri"/>
              <a:buNone/>
            </a:pPr>
            <a:r>
              <a:rPr lang="en-US" sz="20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360° Business Visibility</a:t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>
            <a:off x="483691" y="1139076"/>
            <a:ext cx="6548045" cy="99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comprehensive dashboard provides complete visibility into revenue streams, customer behaviour, logistics performance, and product analytics enabling data-driven decision making across all business functions.</a:t>
            </a:r>
            <a:endParaRPr/>
          </a:p>
        </p:txBody>
      </p:sp>
      <p:sp>
        <p:nvSpPr>
          <p:cNvPr id="352" name="Google Shape;352;p18"/>
          <p:cNvSpPr/>
          <p:nvPr/>
        </p:nvSpPr>
        <p:spPr>
          <a:xfrm>
            <a:off x="437812" y="2704505"/>
            <a:ext cx="467439" cy="467439"/>
          </a:xfrm>
          <a:prstGeom prst="roundRect">
            <a:avLst>
              <a:gd name="adj" fmla="val 6668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8"/>
          <p:cNvSpPr/>
          <p:nvPr/>
        </p:nvSpPr>
        <p:spPr>
          <a:xfrm>
            <a:off x="1017687" y="2775943"/>
            <a:ext cx="2780943" cy="32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Calibri"/>
              <a:buNone/>
            </a:pPr>
            <a:r>
              <a:rPr lang="en-US" sz="20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Revenue Optimisation</a:t>
            </a:r>
            <a:endParaRPr/>
          </a:p>
        </p:txBody>
      </p:sp>
      <p:sp>
        <p:nvSpPr>
          <p:cNvPr id="354" name="Google Shape;354;p18"/>
          <p:cNvSpPr/>
          <p:nvPr/>
        </p:nvSpPr>
        <p:spPr>
          <a:xfrm>
            <a:off x="1042344" y="3153724"/>
            <a:ext cx="4660737" cy="66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 performance across channels and regions</a:t>
            </a:r>
            <a:endParaRPr/>
          </a:p>
        </p:txBody>
      </p:sp>
      <p:sp>
        <p:nvSpPr>
          <p:cNvPr id="355" name="Google Shape;355;p18"/>
          <p:cNvSpPr/>
          <p:nvPr/>
        </p:nvSpPr>
        <p:spPr>
          <a:xfrm>
            <a:off x="425482" y="5280424"/>
            <a:ext cx="467439" cy="467439"/>
          </a:xfrm>
          <a:prstGeom prst="roundRect">
            <a:avLst>
              <a:gd name="adj" fmla="val 6668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8"/>
          <p:cNvSpPr/>
          <p:nvPr/>
        </p:nvSpPr>
        <p:spPr>
          <a:xfrm>
            <a:off x="1017687" y="5351861"/>
            <a:ext cx="2731532" cy="32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Calibri"/>
              <a:buNone/>
            </a:pPr>
            <a:r>
              <a:rPr lang="en-US" sz="20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Customer Intelligence</a:t>
            </a:r>
            <a:endParaRPr/>
          </a:p>
        </p:txBody>
      </p:sp>
      <p:sp>
        <p:nvSpPr>
          <p:cNvPr id="357" name="Google Shape;357;p18"/>
          <p:cNvSpPr/>
          <p:nvPr/>
        </p:nvSpPr>
        <p:spPr>
          <a:xfrm>
            <a:off x="1042344" y="5711002"/>
            <a:ext cx="5867745" cy="66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high-value segments and retention opportunities</a:t>
            </a:r>
            <a:endParaRPr/>
          </a:p>
        </p:txBody>
      </p:sp>
      <p:sp>
        <p:nvSpPr>
          <p:cNvPr id="358" name="Google Shape;358;p18"/>
          <p:cNvSpPr/>
          <p:nvPr/>
        </p:nvSpPr>
        <p:spPr>
          <a:xfrm>
            <a:off x="431293" y="3938230"/>
            <a:ext cx="467439" cy="467439"/>
          </a:xfrm>
          <a:prstGeom prst="roundRect">
            <a:avLst>
              <a:gd name="adj" fmla="val 6668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8"/>
          <p:cNvSpPr/>
          <p:nvPr/>
        </p:nvSpPr>
        <p:spPr>
          <a:xfrm>
            <a:off x="1017687" y="4009668"/>
            <a:ext cx="2932628" cy="32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Calibri"/>
              <a:buNone/>
            </a:pPr>
            <a:r>
              <a:rPr lang="en-US" sz="20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Operational Excellence</a:t>
            </a:r>
            <a:endParaRPr/>
          </a:p>
        </p:txBody>
      </p:sp>
      <p:sp>
        <p:nvSpPr>
          <p:cNvPr id="360" name="Google Shape;360;p18"/>
          <p:cNvSpPr/>
          <p:nvPr/>
        </p:nvSpPr>
        <p:spPr>
          <a:xfrm>
            <a:off x="1017687" y="4387449"/>
            <a:ext cx="7027545" cy="332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 logistics and product performance metrics</a:t>
            </a:r>
            <a:endParaRPr/>
          </a:p>
        </p:txBody>
      </p:sp>
      <p:pic>
        <p:nvPicPr>
          <p:cNvPr id="361" name="Google Shape;361;p18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b="10422"/>
          <a:stretch/>
        </p:blipFill>
        <p:spPr>
          <a:xfrm>
            <a:off x="6637536" y="40158"/>
            <a:ext cx="5554463" cy="6842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2" name="Google Shape;362;p18"/>
          <p:cNvGraphicFramePr/>
          <p:nvPr/>
        </p:nvGraphicFramePr>
        <p:xfrm>
          <a:off x="6637536" y="15774"/>
          <a:ext cx="5554463" cy="1813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3" name="Google Shape;363;p18"/>
          <p:cNvSpPr txBox="1"/>
          <p:nvPr/>
        </p:nvSpPr>
        <p:spPr>
          <a:xfrm>
            <a:off x="8676470" y="3641799"/>
            <a:ext cx="163677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SUCCESS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591CE5-27E6-BA80-99C1-635034D3C563}"/>
              </a:ext>
            </a:extLst>
          </p:cNvPr>
          <p:cNvSpPr txBox="1"/>
          <p:nvPr/>
        </p:nvSpPr>
        <p:spPr>
          <a:xfrm>
            <a:off x="3141845" y="609418"/>
            <a:ext cx="59083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rush Script MT" panose="03060802040406070304" pitchFamily="66" charset="0"/>
              </a:rPr>
              <a:t>Thank 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9312C-605E-0DCB-5A0A-F74F0F69CC3F}"/>
              </a:ext>
            </a:extLst>
          </p:cNvPr>
          <p:cNvSpPr txBox="1"/>
          <p:nvPr/>
        </p:nvSpPr>
        <p:spPr>
          <a:xfrm>
            <a:off x="1206366" y="3754350"/>
            <a:ext cx="97792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 : 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Lopita mishra</a:t>
            </a:r>
          </a:p>
          <a:p>
            <a:pPr algn="ctr"/>
            <a:r>
              <a:rPr lang="en-IN" sz="24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 Id: 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lopitamishra2001@gmail.com</a:t>
            </a:r>
          </a:p>
          <a:p>
            <a:pPr algn="ctr"/>
            <a:r>
              <a:rPr lang="en-IN" sz="24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 : </a:t>
            </a:r>
            <a:r>
              <a:rPr lang="en-IN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MLopita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 (Lopita Mishra) · GitHub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N" sz="24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LinkedIn : 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https://linkedin.com/in/lopita-mishra-096534191 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N" sz="24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Portfolio: 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https://lopita-mishra-portfolio.netlify.app/ 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80E35D2-D6DF-9BF9-691A-0E98341F74B3}"/>
              </a:ext>
            </a:extLst>
          </p:cNvPr>
          <p:cNvSpPr/>
          <p:nvPr/>
        </p:nvSpPr>
        <p:spPr>
          <a:xfrm>
            <a:off x="2789722" y="294812"/>
            <a:ext cx="6612556" cy="2606764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A274C591-0158-5550-BE6A-E0A7DAA3D798}"/>
              </a:ext>
            </a:extLst>
          </p:cNvPr>
          <p:cNvSpPr/>
          <p:nvPr/>
        </p:nvSpPr>
        <p:spPr>
          <a:xfrm>
            <a:off x="5874618" y="105334"/>
            <a:ext cx="442762" cy="378956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847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124968" y="1211740"/>
            <a:ext cx="4392168" cy="257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company is an e-commerce retailer operating in online retail.</a:t>
            </a:r>
            <a:endParaRPr dirty="0"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e-commerce platform faces multifaceted operational challenges that are creating barriers to sustainable growth and optimal customer satisfaction.</a:t>
            </a:r>
            <a:endParaRPr dirty="0"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Primary objective: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Leverage comprehensive data analytics to identify bottlenecks, optimize performance metrics, and enhance overall customer experience.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Aim: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data-driven insights to optimize operations &amp; ensure sustainable growth.</a:t>
            </a:r>
            <a:endParaRPr dirty="0"/>
          </a:p>
        </p:txBody>
      </p:sp>
      <p:sp>
        <p:nvSpPr>
          <p:cNvPr id="99" name="Google Shape;99;p2"/>
          <p:cNvSpPr/>
          <p:nvPr/>
        </p:nvSpPr>
        <p:spPr>
          <a:xfrm>
            <a:off x="216408" y="0"/>
            <a:ext cx="511454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 Background</a:t>
            </a:r>
            <a:endParaRPr/>
          </a:p>
        </p:txBody>
      </p:sp>
      <p:pic>
        <p:nvPicPr>
          <p:cNvPr id="100" name="Google Shape;100;p2" descr="A screen 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5229" t="26977" r="4223" b="26601"/>
          <a:stretch/>
        </p:blipFill>
        <p:spPr>
          <a:xfrm>
            <a:off x="5650992" y="89154"/>
            <a:ext cx="6416040" cy="650367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98078" y="4031403"/>
            <a:ext cx="2417827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marR="0" lvl="0" indent="-285739" algn="l" rtl="0">
              <a:lnSpc>
                <a:spcPct val="69444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Financial Performance</a:t>
            </a:r>
            <a:endParaRPr dirty="0"/>
          </a:p>
        </p:txBody>
      </p:sp>
      <p:sp>
        <p:nvSpPr>
          <p:cNvPr id="106" name="Google Shape;106;p3"/>
          <p:cNvSpPr/>
          <p:nvPr/>
        </p:nvSpPr>
        <p:spPr>
          <a:xfrm>
            <a:off x="408869" y="4260098"/>
            <a:ext cx="5312453" cy="34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1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Revenue trends and profitability analysis</a:t>
            </a:r>
            <a:endParaRPr dirty="0"/>
          </a:p>
        </p:txBody>
      </p:sp>
      <p:sp>
        <p:nvSpPr>
          <p:cNvPr id="107" name="Google Shape;107;p3"/>
          <p:cNvSpPr/>
          <p:nvPr/>
        </p:nvSpPr>
        <p:spPr>
          <a:xfrm>
            <a:off x="98078" y="4622541"/>
            <a:ext cx="2417828" cy="19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marR="0" lvl="0" indent="-285739" algn="l" rtl="0">
              <a:lnSpc>
                <a:spcPct val="69444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Customer Insights</a:t>
            </a:r>
            <a:endParaRPr/>
          </a:p>
        </p:txBody>
      </p:sp>
      <p:sp>
        <p:nvSpPr>
          <p:cNvPr id="108" name="Google Shape;108;p3"/>
          <p:cNvSpPr/>
          <p:nvPr/>
        </p:nvSpPr>
        <p:spPr>
          <a:xfrm>
            <a:off x="408870" y="4905255"/>
            <a:ext cx="3753148" cy="165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1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Behaviour patterns and segmentation</a:t>
            </a:r>
            <a:endParaRPr/>
          </a:p>
        </p:txBody>
      </p:sp>
      <p:sp>
        <p:nvSpPr>
          <p:cNvPr id="109" name="Google Shape;109;p3"/>
          <p:cNvSpPr/>
          <p:nvPr/>
        </p:nvSpPr>
        <p:spPr>
          <a:xfrm>
            <a:off x="98078" y="5168774"/>
            <a:ext cx="2313432" cy="2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marR="0" lvl="0" indent="-285739" algn="l" rtl="0">
              <a:lnSpc>
                <a:spcPct val="69444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Logistics Excellence</a:t>
            </a:r>
            <a:endParaRPr dirty="0"/>
          </a:p>
        </p:txBody>
      </p:sp>
      <p:sp>
        <p:nvSpPr>
          <p:cNvPr id="110" name="Google Shape;110;p3"/>
          <p:cNvSpPr/>
          <p:nvPr/>
        </p:nvSpPr>
        <p:spPr>
          <a:xfrm>
            <a:off x="408870" y="5462458"/>
            <a:ext cx="5067905" cy="25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1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Fulfillment efficiency and delivery optimization</a:t>
            </a:r>
            <a:endParaRPr dirty="0"/>
          </a:p>
        </p:txBody>
      </p:sp>
      <p:sp>
        <p:nvSpPr>
          <p:cNvPr id="111" name="Google Shape;111;p3"/>
          <p:cNvSpPr/>
          <p:nvPr/>
        </p:nvSpPr>
        <p:spPr>
          <a:xfrm>
            <a:off x="98078" y="5759912"/>
            <a:ext cx="2313432" cy="22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marR="0" lvl="0" indent="-285739" algn="l" rtl="0">
              <a:lnSpc>
                <a:spcPct val="69444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Product Strategy</a:t>
            </a:r>
            <a:endParaRPr dirty="0"/>
          </a:p>
        </p:txBody>
      </p:sp>
      <p:sp>
        <p:nvSpPr>
          <p:cNvPr id="112" name="Google Shape;112;p3"/>
          <p:cNvSpPr/>
          <p:nvPr/>
        </p:nvSpPr>
        <p:spPr>
          <a:xfrm>
            <a:off x="414436" y="6019661"/>
            <a:ext cx="5681563" cy="165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1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performance and inventory management</a:t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>
            <a:off x="98078" y="6283180"/>
            <a:ext cx="3087884" cy="2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marR="0" lvl="0" indent="-285739" algn="l" rtl="0">
              <a:lnSpc>
                <a:spcPct val="69444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Customer Satisfaction</a:t>
            </a:r>
            <a:endParaRPr dirty="0"/>
          </a:p>
        </p:txBody>
      </p:sp>
      <p:sp>
        <p:nvSpPr>
          <p:cNvPr id="114" name="Google Shape;114;p3"/>
          <p:cNvSpPr/>
          <p:nvPr/>
        </p:nvSpPr>
        <p:spPr>
          <a:xfrm>
            <a:off x="414437" y="6503966"/>
            <a:ext cx="5681563" cy="165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1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analysis and service quality metrics</a:t>
            </a:r>
            <a:endParaRPr/>
          </a:p>
        </p:txBody>
      </p:sp>
      <p:pic>
        <p:nvPicPr>
          <p:cNvPr id="115" name="Google Shape;115;p3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20041" t="30297" r="19504" b="19700"/>
          <a:stretch/>
        </p:blipFill>
        <p:spPr>
          <a:xfrm>
            <a:off x="6470678" y="0"/>
            <a:ext cx="58470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/>
          <p:nvPr/>
        </p:nvSpPr>
        <p:spPr>
          <a:xfrm>
            <a:off x="98074" y="354251"/>
            <a:ext cx="646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0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E-Commerce Challenges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98078" y="1474328"/>
            <a:ext cx="6254496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company struggles with: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Managing financial performance (revenue growth, AOV).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insights (retention, cancellations, B2B vs B2C behavior).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Logistics &amp; fulfillment (Amazon vs Merchant, delays).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management (demand forecasting, stock control).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satisfaction (returns, cancellations).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98078" y="3581493"/>
            <a:ext cx="23134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78206E"/>
                </a:solidFill>
                <a:latin typeface="Calibri"/>
                <a:ea typeface="Calibri"/>
                <a:cs typeface="Calibri"/>
                <a:sym typeface="Calibri"/>
              </a:rPr>
              <a:t>The challenges</a:t>
            </a:r>
            <a:endParaRPr/>
          </a:p>
        </p:txBody>
      </p:sp>
      <p:sp>
        <p:nvSpPr>
          <p:cNvPr id="119" name="Google Shape;119;p3"/>
          <p:cNvSpPr txBox="1"/>
          <p:nvPr/>
        </p:nvSpPr>
        <p:spPr>
          <a:xfrm>
            <a:off x="98078" y="981964"/>
            <a:ext cx="23134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78206E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2657308" y="-101856"/>
            <a:ext cx="8086892" cy="47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Comprehensive Dashboard Architecture</a:t>
            </a:r>
            <a:endParaRPr sz="1200" dirty="0"/>
          </a:p>
        </p:txBody>
      </p:sp>
      <p:sp>
        <p:nvSpPr>
          <p:cNvPr id="125" name="Google Shape;125;p4"/>
          <p:cNvSpPr/>
          <p:nvPr/>
        </p:nvSpPr>
        <p:spPr>
          <a:xfrm>
            <a:off x="33733" y="470899"/>
            <a:ext cx="1799006" cy="3039765"/>
          </a:xfrm>
          <a:prstGeom prst="roundRect">
            <a:avLst>
              <a:gd name="adj" fmla="val 1090"/>
            </a:avLst>
          </a:prstGeom>
          <a:solidFill>
            <a:srgbClr val="3A3B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"/>
          <p:cNvSpPr/>
          <p:nvPr/>
        </p:nvSpPr>
        <p:spPr>
          <a:xfrm>
            <a:off x="-204442" y="564443"/>
            <a:ext cx="2317651" cy="28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Strategic KPI Layer</a:t>
            </a: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111303" y="1096757"/>
            <a:ext cx="1652427" cy="229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Critical financial and operational health indicators positioned at dashboard summit for immediate visibility and executive decision-making.</a:t>
            </a:r>
            <a:endParaRPr/>
          </a:p>
        </p:txBody>
      </p:sp>
      <p:sp>
        <p:nvSpPr>
          <p:cNvPr id="128" name="Google Shape;128;p4"/>
          <p:cNvSpPr/>
          <p:nvPr/>
        </p:nvSpPr>
        <p:spPr>
          <a:xfrm>
            <a:off x="33734" y="3576506"/>
            <a:ext cx="1799005" cy="3204438"/>
          </a:xfrm>
          <a:prstGeom prst="roundRect">
            <a:avLst>
              <a:gd name="adj" fmla="val 1090"/>
            </a:avLst>
          </a:prstGeom>
          <a:solidFill>
            <a:srgbClr val="3A3B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"/>
          <p:cNvSpPr/>
          <p:nvPr/>
        </p:nvSpPr>
        <p:spPr>
          <a:xfrm>
            <a:off x="-204442" y="3656156"/>
            <a:ext cx="2283918" cy="28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Deep-Dive Analytics</a:t>
            </a:r>
            <a:endParaRPr/>
          </a:p>
        </p:txBody>
      </p:sp>
      <p:sp>
        <p:nvSpPr>
          <p:cNvPr id="130" name="Google Shape;130;p4"/>
          <p:cNvSpPr/>
          <p:nvPr/>
        </p:nvSpPr>
        <p:spPr>
          <a:xfrm>
            <a:off x="111303" y="4130136"/>
            <a:ext cx="1652427" cy="265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Comprehensive charts and visualizations providing granular insights into revenue patterns, customer behaviour, product performance, and logistics efficiency.</a:t>
            </a:r>
            <a:endParaRPr/>
          </a:p>
        </p:txBody>
      </p:sp>
      <p:sp>
        <p:nvSpPr>
          <p:cNvPr id="131" name="Google Shape;131;p4"/>
          <p:cNvSpPr/>
          <p:nvPr/>
        </p:nvSpPr>
        <p:spPr>
          <a:xfrm>
            <a:off x="1849347" y="5833872"/>
            <a:ext cx="10308919" cy="947072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"/>
          <p:cNvSpPr/>
          <p:nvPr/>
        </p:nvSpPr>
        <p:spPr>
          <a:xfrm>
            <a:off x="5694723" y="5907017"/>
            <a:ext cx="2540595" cy="28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Interactive Intelligence</a:t>
            </a:r>
            <a:endParaRPr dirty="0"/>
          </a:p>
        </p:txBody>
      </p:sp>
      <p:sp>
        <p:nvSpPr>
          <p:cNvPr id="133" name="Google Shape;133;p4"/>
          <p:cNvSpPr/>
          <p:nvPr/>
        </p:nvSpPr>
        <p:spPr>
          <a:xfrm>
            <a:off x="2020063" y="6196736"/>
            <a:ext cx="9785857" cy="75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Dynamic filtering capabilities enabling real-time analysis across temporal dimensions, product categories, and geographical segments for targeted insights.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B07E9-91F8-D235-44FE-D0DAC71ABF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7" t="760" r="-1"/>
          <a:stretch>
            <a:fillRect/>
          </a:stretch>
        </p:blipFill>
        <p:spPr>
          <a:xfrm>
            <a:off x="1879828" y="470898"/>
            <a:ext cx="10278438" cy="5275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/>
          <p:nvPr/>
        </p:nvSpPr>
        <p:spPr>
          <a:xfrm>
            <a:off x="2730302" y="232667"/>
            <a:ext cx="7011194" cy="55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3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Metrics Dashboard</a:t>
            </a:r>
            <a:endParaRPr/>
          </a:p>
        </p:txBody>
      </p:sp>
      <p:sp>
        <p:nvSpPr>
          <p:cNvPr id="140" name="Google Shape;140;p5"/>
          <p:cNvSpPr/>
          <p:nvPr/>
        </p:nvSpPr>
        <p:spPr>
          <a:xfrm>
            <a:off x="508595" y="1019671"/>
            <a:ext cx="2572643" cy="58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718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 dirty="0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₹71.84M</a:t>
            </a:r>
            <a:endParaRPr dirty="0"/>
          </a:p>
        </p:txBody>
      </p:sp>
      <p:sp>
        <p:nvSpPr>
          <p:cNvPr id="141" name="Google Shape;141;p5"/>
          <p:cNvSpPr/>
          <p:nvPr/>
        </p:nvSpPr>
        <p:spPr>
          <a:xfrm>
            <a:off x="689273" y="1824433"/>
            <a:ext cx="2211189" cy="276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8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Total Revenue</a:t>
            </a:r>
            <a:endParaRPr/>
          </a:p>
        </p:txBody>
      </p:sp>
      <p:sp>
        <p:nvSpPr>
          <p:cNvPr id="142" name="Google Shape;142;p5"/>
          <p:cNvSpPr/>
          <p:nvPr/>
        </p:nvSpPr>
        <p:spPr>
          <a:xfrm>
            <a:off x="508595" y="2206921"/>
            <a:ext cx="2572643" cy="282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financial performance</a:t>
            </a:r>
            <a:endParaRPr/>
          </a:p>
        </p:txBody>
      </p:sp>
      <p:sp>
        <p:nvSpPr>
          <p:cNvPr id="143" name="Google Shape;143;p5"/>
          <p:cNvSpPr/>
          <p:nvPr/>
        </p:nvSpPr>
        <p:spPr>
          <a:xfrm>
            <a:off x="3302298" y="1019671"/>
            <a:ext cx="2572643" cy="58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718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117K</a:t>
            </a:r>
            <a:endParaRPr/>
          </a:p>
        </p:txBody>
      </p:sp>
      <p:sp>
        <p:nvSpPr>
          <p:cNvPr id="144" name="Google Shape;144;p5"/>
          <p:cNvSpPr/>
          <p:nvPr/>
        </p:nvSpPr>
        <p:spPr>
          <a:xfrm>
            <a:off x="3482976" y="1824433"/>
            <a:ext cx="2211189" cy="276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8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Total Quantity</a:t>
            </a:r>
            <a:endParaRPr/>
          </a:p>
        </p:txBody>
      </p:sp>
      <p:sp>
        <p:nvSpPr>
          <p:cNvPr id="145" name="Google Shape;145;p5"/>
          <p:cNvSpPr/>
          <p:nvPr/>
        </p:nvSpPr>
        <p:spPr>
          <a:xfrm>
            <a:off x="3302298" y="2206921"/>
            <a:ext cx="2572643" cy="282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Units sold across platform</a:t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6096000" y="1019671"/>
            <a:ext cx="2572643" cy="58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718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120K</a:t>
            </a:r>
            <a:endParaRPr/>
          </a:p>
        </p:txBody>
      </p:sp>
      <p:sp>
        <p:nvSpPr>
          <p:cNvPr id="147" name="Google Shape;147;p5"/>
          <p:cNvSpPr/>
          <p:nvPr/>
        </p:nvSpPr>
        <p:spPr>
          <a:xfrm>
            <a:off x="6276677" y="1824433"/>
            <a:ext cx="2211189" cy="276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8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Total Customers</a:t>
            </a:r>
            <a:endParaRPr/>
          </a:p>
        </p:txBody>
      </p:sp>
      <p:sp>
        <p:nvSpPr>
          <p:cNvPr id="148" name="Google Shape;148;p5"/>
          <p:cNvSpPr/>
          <p:nvPr/>
        </p:nvSpPr>
        <p:spPr>
          <a:xfrm>
            <a:off x="6096000" y="2206921"/>
            <a:ext cx="2572643" cy="282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Active user base</a:t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8889702" y="1019671"/>
            <a:ext cx="2572643" cy="58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718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 dirty="0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₹597</a:t>
            </a:r>
            <a:endParaRPr dirty="0"/>
          </a:p>
        </p:txBody>
      </p:sp>
      <p:sp>
        <p:nvSpPr>
          <p:cNvPr id="150" name="Google Shape;150;p5"/>
          <p:cNvSpPr/>
          <p:nvPr/>
        </p:nvSpPr>
        <p:spPr>
          <a:xfrm>
            <a:off x="9070380" y="1824433"/>
            <a:ext cx="2211189" cy="276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8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Average Order Value</a:t>
            </a:r>
            <a:endParaRPr/>
          </a:p>
        </p:txBody>
      </p:sp>
      <p:sp>
        <p:nvSpPr>
          <p:cNvPr id="151" name="Google Shape;151;p5"/>
          <p:cNvSpPr/>
          <p:nvPr/>
        </p:nvSpPr>
        <p:spPr>
          <a:xfrm>
            <a:off x="8889702" y="2206921"/>
            <a:ext cx="2572643" cy="282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spending pattern</a:t>
            </a:r>
            <a:endParaRPr/>
          </a:p>
        </p:txBody>
      </p:sp>
      <p:sp>
        <p:nvSpPr>
          <p:cNvPr id="152" name="Google Shape;152;p5"/>
          <p:cNvSpPr/>
          <p:nvPr/>
        </p:nvSpPr>
        <p:spPr>
          <a:xfrm>
            <a:off x="3121522" y="2825551"/>
            <a:ext cx="2572643" cy="58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718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 dirty="0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42.87%</a:t>
            </a:r>
            <a:endParaRPr dirty="0"/>
          </a:p>
        </p:txBody>
      </p:sp>
      <p:sp>
        <p:nvSpPr>
          <p:cNvPr id="153" name="Google Shape;153;p5"/>
          <p:cNvSpPr/>
          <p:nvPr/>
        </p:nvSpPr>
        <p:spPr>
          <a:xfrm>
            <a:off x="3302200" y="3630314"/>
            <a:ext cx="2211189" cy="276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8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Revenue Growth</a:t>
            </a:r>
            <a:endParaRPr/>
          </a:p>
        </p:txBody>
      </p:sp>
      <p:sp>
        <p:nvSpPr>
          <p:cNvPr id="154" name="Google Shape;154;p5"/>
          <p:cNvSpPr/>
          <p:nvPr/>
        </p:nvSpPr>
        <p:spPr>
          <a:xfrm>
            <a:off x="3121522" y="4012802"/>
            <a:ext cx="2572643" cy="282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Month-over-Month improvement</a:t>
            </a:r>
            <a:endParaRPr sz="1200" dirty="0"/>
          </a:p>
        </p:txBody>
      </p:sp>
      <p:sp>
        <p:nvSpPr>
          <p:cNvPr id="155" name="Google Shape;155;p5"/>
          <p:cNvSpPr/>
          <p:nvPr/>
        </p:nvSpPr>
        <p:spPr>
          <a:xfrm>
            <a:off x="333573" y="4530029"/>
            <a:ext cx="11533307" cy="1887775"/>
          </a:xfrm>
          <a:prstGeom prst="roundRect">
            <a:avLst>
              <a:gd name="adj" fmla="val 2565"/>
            </a:avLst>
          </a:prstGeom>
          <a:solidFill>
            <a:schemeClr val="dk1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"/>
          <p:cNvSpPr/>
          <p:nvPr/>
        </p:nvSpPr>
        <p:spPr>
          <a:xfrm>
            <a:off x="613371" y="4670921"/>
            <a:ext cx="10848974" cy="1038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Purpose: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Provide a quick snapshot of overall business performance and key metrics at a glance.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Key Insight: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Revenue is growing well, but high cancellations are hurting overall performance. This is an area that needs urgent improvement.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6282217" y="2825551"/>
            <a:ext cx="2572643" cy="58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718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15.85%</a:t>
            </a:r>
            <a:endParaRPr/>
          </a:p>
        </p:txBody>
      </p:sp>
      <p:sp>
        <p:nvSpPr>
          <p:cNvPr id="158" name="Google Shape;158;p5"/>
          <p:cNvSpPr/>
          <p:nvPr/>
        </p:nvSpPr>
        <p:spPr>
          <a:xfrm>
            <a:off x="6311586" y="3630314"/>
            <a:ext cx="2513906" cy="276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8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Cancellation rate</a:t>
            </a:r>
            <a:endParaRPr/>
          </a:p>
        </p:txBody>
      </p:sp>
      <p:sp>
        <p:nvSpPr>
          <p:cNvPr id="159" name="Google Shape;159;p5"/>
          <p:cNvSpPr/>
          <p:nvPr/>
        </p:nvSpPr>
        <p:spPr>
          <a:xfrm>
            <a:off x="6282217" y="4012802"/>
            <a:ext cx="2572643" cy="282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Area requiring attention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"/>
          <p:cNvSpPr/>
          <p:nvPr/>
        </p:nvSpPr>
        <p:spPr>
          <a:xfrm>
            <a:off x="2795107" y="52700"/>
            <a:ext cx="6915448" cy="505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Essential DAX Formula Framework</a:t>
            </a:r>
            <a:endParaRPr/>
          </a:p>
        </p:txBody>
      </p:sp>
      <p:sp>
        <p:nvSpPr>
          <p:cNvPr id="166" name="Google Shape;166;p6"/>
          <p:cNvSpPr/>
          <p:nvPr/>
        </p:nvSpPr>
        <p:spPr>
          <a:xfrm>
            <a:off x="150693" y="1194107"/>
            <a:ext cx="2521248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Revenue Calculations</a:t>
            </a:r>
            <a:endParaRPr dirty="0"/>
          </a:p>
        </p:txBody>
      </p:sp>
      <p:sp>
        <p:nvSpPr>
          <p:cNvPr id="167" name="Google Shape;167;p6"/>
          <p:cNvSpPr/>
          <p:nvPr/>
        </p:nvSpPr>
        <p:spPr>
          <a:xfrm>
            <a:off x="142655" y="1593195"/>
            <a:ext cx="4097112" cy="379678"/>
          </a:xfrm>
          <a:prstGeom prst="roundRect">
            <a:avLst>
              <a:gd name="adj" fmla="val 4839"/>
            </a:avLst>
          </a:prstGeom>
          <a:solidFill>
            <a:srgbClr val="282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"/>
          <p:cNvSpPr/>
          <p:nvPr/>
        </p:nvSpPr>
        <p:spPr>
          <a:xfrm>
            <a:off x="205560" y="1653652"/>
            <a:ext cx="6171009" cy="25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highlight>
                  <a:srgbClr val="28292A"/>
                </a:highlight>
                <a:latin typeface="Calibri"/>
                <a:ea typeface="Calibri"/>
                <a:cs typeface="Calibri"/>
                <a:sym typeface="Calibri"/>
              </a:rPr>
              <a:t>Total Revenue = SUM(Sales[Amount])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150695" y="1977533"/>
            <a:ext cx="3500902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Customer Metrics</a:t>
            </a: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150693" y="2308766"/>
            <a:ext cx="6375075" cy="501253"/>
          </a:xfrm>
          <a:prstGeom prst="roundRect">
            <a:avLst>
              <a:gd name="adj" fmla="val 4839"/>
            </a:avLst>
          </a:prstGeom>
          <a:solidFill>
            <a:srgbClr val="282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"/>
          <p:cNvSpPr/>
          <p:nvPr/>
        </p:nvSpPr>
        <p:spPr>
          <a:xfrm>
            <a:off x="213598" y="2453403"/>
            <a:ext cx="4424791" cy="25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highlight>
                  <a:srgbClr val="28292A"/>
                </a:highlight>
                <a:latin typeface="Calibri"/>
                <a:ea typeface="Calibri"/>
                <a:cs typeface="Calibri"/>
                <a:sym typeface="Calibri"/>
              </a:rPr>
              <a:t>AOV = DIVIDE([Total Revenue], [Total Orders])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150693" y="2864916"/>
            <a:ext cx="2425700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Growth Analysis</a:t>
            </a:r>
            <a:endParaRPr dirty="0"/>
          </a:p>
        </p:txBody>
      </p:sp>
      <p:sp>
        <p:nvSpPr>
          <p:cNvPr id="173" name="Google Shape;173;p6"/>
          <p:cNvSpPr/>
          <p:nvPr/>
        </p:nvSpPr>
        <p:spPr>
          <a:xfrm>
            <a:off x="150693" y="3242368"/>
            <a:ext cx="5802998" cy="1008262"/>
          </a:xfrm>
          <a:prstGeom prst="roundRect">
            <a:avLst>
              <a:gd name="adj" fmla="val 1181"/>
            </a:avLst>
          </a:prstGeom>
          <a:solidFill>
            <a:srgbClr val="282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"/>
          <p:cNvSpPr/>
          <p:nvPr/>
        </p:nvSpPr>
        <p:spPr>
          <a:xfrm>
            <a:off x="213598" y="3347584"/>
            <a:ext cx="5657983" cy="112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highlight>
                  <a:srgbClr val="28292A"/>
                </a:highlight>
                <a:latin typeface="Calibri"/>
                <a:ea typeface="Calibri"/>
                <a:cs typeface="Calibri"/>
                <a:sym typeface="Calibri"/>
              </a:rPr>
              <a:t>Revenue Growth % = DIVIDE(  ([Total Revenue] -    CALCULATE([Total Revenue],    DATEADD(Sales[Date], -1, MONTH))),  CALCULATE([Total Revenue],   DATEADD(Sales[Date], -1, MONTH)))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119035" y="5549146"/>
            <a:ext cx="6406732" cy="99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These foundational formulas enable dynamic </a:t>
            </a:r>
            <a:r>
              <a:rPr lang="en-US" sz="1800" b="1" dirty="0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calculationa</a:t>
            </a:r>
            <a:r>
              <a:rPr lang="en-US" sz="1800" b="1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of critical business metrics, facilitating real-time performance monitoring and trend analysis across all dashboard components.</a:t>
            </a:r>
            <a:endParaRPr sz="1600" dirty="0"/>
          </a:p>
        </p:txBody>
      </p:sp>
      <p:sp>
        <p:nvSpPr>
          <p:cNvPr id="176" name="Google Shape;176;p6"/>
          <p:cNvSpPr/>
          <p:nvPr/>
        </p:nvSpPr>
        <p:spPr>
          <a:xfrm>
            <a:off x="119035" y="4234968"/>
            <a:ext cx="1842463" cy="30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Cancellation rate</a:t>
            </a:r>
            <a:endParaRPr dirty="0"/>
          </a:p>
        </p:txBody>
      </p:sp>
      <p:sp>
        <p:nvSpPr>
          <p:cNvPr id="177" name="Google Shape;177;p6"/>
          <p:cNvSpPr/>
          <p:nvPr/>
        </p:nvSpPr>
        <p:spPr>
          <a:xfrm>
            <a:off x="110998" y="4603299"/>
            <a:ext cx="6414769" cy="760949"/>
          </a:xfrm>
          <a:prstGeom prst="roundRect">
            <a:avLst>
              <a:gd name="adj" fmla="val 4839"/>
            </a:avLst>
          </a:prstGeom>
          <a:solidFill>
            <a:srgbClr val="282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>
            <a:off x="173902" y="4670841"/>
            <a:ext cx="6125611" cy="593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Cancellation Rate = DIVIDE([Cancelled Orders], COUNTROWS</a:t>
            </a:r>
            <a:endParaRPr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sales_dataset_cleaned</a:t>
            </a:r>
            <a:r>
              <a:rPr lang="en-US" sz="1800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))*100</a:t>
            </a:r>
            <a:endParaRPr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82" name="Google Shape;182;p6"/>
          <p:cNvSpPr txBox="1"/>
          <p:nvPr/>
        </p:nvSpPr>
        <p:spPr>
          <a:xfrm>
            <a:off x="2351231" y="1197864"/>
            <a:ext cx="31912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(measures financial strength)</a:t>
            </a:r>
            <a:endParaRPr dirty="0"/>
          </a:p>
        </p:txBody>
      </p:sp>
      <p:sp>
        <p:nvSpPr>
          <p:cNvPr id="183" name="Google Shape;183;p6"/>
          <p:cNvSpPr txBox="1"/>
          <p:nvPr/>
        </p:nvSpPr>
        <p:spPr>
          <a:xfrm>
            <a:off x="2059024" y="1958486"/>
            <a:ext cx="68756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(shows how much customers spend per order)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6"/>
          <p:cNvSpPr txBox="1"/>
          <p:nvPr/>
        </p:nvSpPr>
        <p:spPr>
          <a:xfrm>
            <a:off x="1912043" y="2844583"/>
            <a:ext cx="61584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(tracks business expansion)</a:t>
            </a:r>
            <a:endParaRPr/>
          </a:p>
        </p:txBody>
      </p:sp>
      <p:sp>
        <p:nvSpPr>
          <p:cNvPr id="185" name="Google Shape;185;p6"/>
          <p:cNvSpPr txBox="1"/>
          <p:nvPr/>
        </p:nvSpPr>
        <p:spPr>
          <a:xfrm>
            <a:off x="1939474" y="4213658"/>
            <a:ext cx="46777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(signals customer experience issues)</a:t>
            </a:r>
            <a:endParaRPr dirty="0"/>
          </a:p>
        </p:txBody>
      </p:sp>
      <p:pic>
        <p:nvPicPr>
          <p:cNvPr id="187" name="Google Shape;187;p6"/>
          <p:cNvPicPr preferRelativeResize="0"/>
          <p:nvPr/>
        </p:nvPicPr>
        <p:blipFill rotWithShape="1">
          <a:blip r:embed="rId3">
            <a:alphaModFix/>
          </a:blip>
          <a:srcRect b="20972"/>
          <a:stretch/>
        </p:blipFill>
        <p:spPr>
          <a:xfrm>
            <a:off x="7692020" y="1064846"/>
            <a:ext cx="4097112" cy="547545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"/>
          <p:cNvSpPr/>
          <p:nvPr/>
        </p:nvSpPr>
        <p:spPr>
          <a:xfrm>
            <a:off x="2687134" y="171086"/>
            <a:ext cx="72771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6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Revenue Trajectory Analysis</a:t>
            </a:r>
            <a:endParaRPr dirty="0"/>
          </a:p>
        </p:txBody>
      </p:sp>
      <p:sp>
        <p:nvSpPr>
          <p:cNvPr id="193" name="Google Shape;193;p7"/>
          <p:cNvSpPr/>
          <p:nvPr/>
        </p:nvSpPr>
        <p:spPr>
          <a:xfrm>
            <a:off x="7963224" y="747051"/>
            <a:ext cx="3953783" cy="2032725"/>
          </a:xfrm>
          <a:prstGeom prst="roundRect">
            <a:avLst>
              <a:gd name="adj" fmla="val 7181"/>
            </a:avLst>
          </a:prstGeom>
          <a:solidFill>
            <a:srgbClr val="1B1C1D"/>
          </a:solidFill>
          <a:ln w="15225" cap="flat" cmpd="sng">
            <a:solidFill>
              <a:srgbClr val="5354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2489" y="1384604"/>
            <a:ext cx="50800" cy="84891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7"/>
          <p:cNvSpPr/>
          <p:nvPr/>
        </p:nvSpPr>
        <p:spPr>
          <a:xfrm>
            <a:off x="8415241" y="1042830"/>
            <a:ext cx="3501600" cy="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Peak Performance</a:t>
            </a:r>
            <a:endParaRPr/>
          </a:p>
        </p:txBody>
      </p:sp>
      <p:sp>
        <p:nvSpPr>
          <p:cNvPr id="196" name="Google Shape;196;p7"/>
          <p:cNvSpPr/>
          <p:nvPr/>
        </p:nvSpPr>
        <p:spPr>
          <a:xfrm>
            <a:off x="8422937" y="1280703"/>
            <a:ext cx="3222526" cy="1056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April recorded highest revenue at ₹26 M, indicating successful seasonal campaign execution and market demand alignment.</a:t>
            </a:r>
            <a:endParaRPr dirty="0"/>
          </a:p>
        </p:txBody>
      </p:sp>
      <p:sp>
        <p:nvSpPr>
          <p:cNvPr id="197" name="Google Shape;197;p7"/>
          <p:cNvSpPr/>
          <p:nvPr/>
        </p:nvSpPr>
        <p:spPr>
          <a:xfrm>
            <a:off x="7987342" y="2895706"/>
            <a:ext cx="3953784" cy="1883611"/>
          </a:xfrm>
          <a:prstGeom prst="roundRect">
            <a:avLst>
              <a:gd name="adj" fmla="val 7181"/>
            </a:avLst>
          </a:prstGeom>
          <a:solidFill>
            <a:srgbClr val="1B1C1D"/>
          </a:solidFill>
          <a:ln w="15225" cap="flat" cmpd="sng">
            <a:solidFill>
              <a:srgbClr val="5354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8498075" y="3141227"/>
            <a:ext cx="27252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Strategic Opportunity</a:t>
            </a:r>
            <a:endParaRPr/>
          </a:p>
        </p:txBody>
      </p:sp>
      <p:sp>
        <p:nvSpPr>
          <p:cNvPr id="199" name="Google Shape;199;p7"/>
          <p:cNvSpPr/>
          <p:nvPr/>
        </p:nvSpPr>
        <p:spPr>
          <a:xfrm>
            <a:off x="8543925" y="3455510"/>
            <a:ext cx="3373082" cy="132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Post-peak decline suggests need for sustained engagement strategies beyond traditional seasonal periods to maintain growth momentum.</a:t>
            </a:r>
            <a:endParaRPr/>
          </a:p>
        </p:txBody>
      </p:sp>
      <p:pic>
        <p:nvPicPr>
          <p:cNvPr id="200" name="Google Shape;200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4456" y="3538636"/>
            <a:ext cx="50800" cy="84891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7"/>
          <p:cNvSpPr/>
          <p:nvPr/>
        </p:nvSpPr>
        <p:spPr>
          <a:xfrm>
            <a:off x="7987342" y="4895247"/>
            <a:ext cx="3953784" cy="1606137"/>
          </a:xfrm>
          <a:prstGeom prst="roundRect">
            <a:avLst>
              <a:gd name="adj" fmla="val 7181"/>
            </a:avLst>
          </a:prstGeom>
          <a:solidFill>
            <a:srgbClr val="1B1C1D"/>
          </a:solidFill>
          <a:ln w="15225" cap="flat" cmpd="sng">
            <a:solidFill>
              <a:srgbClr val="5354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Purpose: </a:t>
            </a:r>
            <a:endParaRPr sz="1800" b="1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Track revenue trends.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Key Insight: </a:t>
            </a:r>
            <a:endParaRPr sz="1800" b="1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Growth peaked in April, slight decline afterwards.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60A0EF-5CF1-405B-6313-7CCE9A659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14" y="747051"/>
            <a:ext cx="7532391" cy="594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"/>
          <p:cNvSpPr/>
          <p:nvPr/>
        </p:nvSpPr>
        <p:spPr>
          <a:xfrm>
            <a:off x="2716995" y="145025"/>
            <a:ext cx="91977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4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Performance Distribution</a:t>
            </a:r>
            <a:endParaRPr/>
          </a:p>
        </p:txBody>
      </p:sp>
      <p:sp>
        <p:nvSpPr>
          <p:cNvPr id="208" name="Google Shape;208;p8"/>
          <p:cNvSpPr/>
          <p:nvPr/>
        </p:nvSpPr>
        <p:spPr>
          <a:xfrm>
            <a:off x="6798042" y="969151"/>
            <a:ext cx="2316460" cy="2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78206E"/>
                </a:solidFill>
                <a:latin typeface="Calibri"/>
                <a:ea typeface="Calibri"/>
                <a:cs typeface="Calibri"/>
                <a:sym typeface="Calibri"/>
              </a:rPr>
              <a:t>Critical Analysis</a:t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>
            <a:off x="6798042" y="1380304"/>
            <a:ext cx="4891038" cy="3957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the top 5 Product Category by revenue.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 Concentration Risk: 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Sets and Kurta categories dominate with 76% of total revenue, creating vulnerability to market fluctuations.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and Western Dress segments show significant untapped potential for expansion and revenue diversification.</a:t>
            </a:r>
            <a:endParaRPr/>
          </a:p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6798041" y="4185920"/>
            <a:ext cx="5116653" cy="1702929"/>
          </a:xfrm>
          <a:prstGeom prst="roundRect">
            <a:avLst>
              <a:gd name="adj" fmla="val 7181"/>
            </a:avLst>
          </a:prstGeom>
          <a:solidFill>
            <a:srgbClr val="1B1C1D"/>
          </a:solidFill>
          <a:ln w="15225" cap="flat" cmpd="sng">
            <a:solidFill>
              <a:srgbClr val="5354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Purpose: </a:t>
            </a:r>
            <a:endParaRPr sz="1800" b="1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recognize top Product Category.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Key Insight: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 category has raised the bar with it’s highest Revenue.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20FDB2-5015-B17A-4C30-961EDA3B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45" y="1113911"/>
            <a:ext cx="6119506" cy="5286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/>
          <p:nvPr/>
        </p:nvSpPr>
        <p:spPr>
          <a:xfrm>
            <a:off x="3523849" y="301549"/>
            <a:ext cx="54189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Fulfillment Channel Analysis</a:t>
            </a:r>
            <a:endParaRPr/>
          </a:p>
        </p:txBody>
      </p:sp>
      <p:sp>
        <p:nvSpPr>
          <p:cNvPr id="217" name="Google Shape;217;p9"/>
          <p:cNvSpPr/>
          <p:nvPr/>
        </p:nvSpPr>
        <p:spPr>
          <a:xfrm>
            <a:off x="1865314" y="1802456"/>
            <a:ext cx="1505644" cy="30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75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69.5%</a:t>
            </a:r>
            <a:endParaRPr/>
          </a:p>
        </p:txBody>
      </p:sp>
      <p:pic>
        <p:nvPicPr>
          <p:cNvPr id="218" name="Google Shape;218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7611" y="1037330"/>
            <a:ext cx="1836242" cy="183624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9"/>
          <p:cNvSpPr/>
          <p:nvPr/>
        </p:nvSpPr>
        <p:spPr>
          <a:xfrm>
            <a:off x="1569923" y="3149298"/>
            <a:ext cx="20718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Amazon Fulfillment</a:t>
            </a: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428427" y="3373735"/>
            <a:ext cx="4354810" cy="1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7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Primary distribution channel</a:t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1852911" y="4610001"/>
            <a:ext cx="1505644" cy="30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75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30.5%</a:t>
            </a:r>
            <a:endParaRPr/>
          </a:p>
        </p:txBody>
      </p:sp>
      <p:pic>
        <p:nvPicPr>
          <p:cNvPr id="222" name="Google Shape;222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7611" y="3822302"/>
            <a:ext cx="1836242" cy="183624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9"/>
          <p:cNvSpPr/>
          <p:nvPr/>
        </p:nvSpPr>
        <p:spPr>
          <a:xfrm>
            <a:off x="1527975" y="5911250"/>
            <a:ext cx="21555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Merchant Network</a:t>
            </a: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428427" y="6147594"/>
            <a:ext cx="4354810" cy="19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7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9CC00"/>
                </a:solidFill>
                <a:latin typeface="Calibri"/>
                <a:ea typeface="Calibri"/>
                <a:cs typeface="Calibri"/>
                <a:sym typeface="Calibri"/>
              </a:rPr>
              <a:t>Direct partnerships</a:t>
            </a: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7171550" y="1222826"/>
            <a:ext cx="3213300" cy="1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78206E"/>
                </a:solidFill>
                <a:latin typeface="Calibri"/>
                <a:ea typeface="Calibri"/>
                <a:cs typeface="Calibri"/>
                <a:sym typeface="Calibri"/>
              </a:rPr>
              <a:t>Strategic Implications</a:t>
            </a: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4700014" y="1574647"/>
            <a:ext cx="7183445" cy="940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Heavy reliance on Amazon's ecosystem presents both operational efficiency and strategic risk. Whilst benefiting from Amazon's robust infrastructure, this dependency limits pricing flexibility and brand control.</a:t>
            </a: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4950943" y="2220476"/>
            <a:ext cx="6681589" cy="39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9"/>
          <p:cNvSpPr/>
          <p:nvPr/>
        </p:nvSpPr>
        <p:spPr>
          <a:xfrm>
            <a:off x="4700014" y="2612192"/>
            <a:ext cx="7183445" cy="3944259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00" scaled="0"/>
          </a:gra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Purpose:</a:t>
            </a:r>
            <a:b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compare order fulfillment methods and assess operational dependency.”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Insight:</a:t>
            </a:r>
            <a:b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Amazon fulfills ~70% of orders, showing efficiency but creating dependency risk, while Merchant fulfillment handles ~30%.”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Recommendation: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Gradually expand merchant partnerships to achieve 40-60 distribution balance, enhancing operational resilience and market positioning.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1558</Words>
  <Application>Microsoft Office PowerPoint</Application>
  <PresentationFormat>Widescreen</PresentationFormat>
  <Paragraphs>217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Algerian</vt:lpstr>
      <vt:lpstr>Arial</vt:lpstr>
      <vt:lpstr>Play</vt:lpstr>
      <vt:lpstr>Calibri</vt:lpstr>
      <vt:lpstr>Brush Script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lopita mishra</dc:creator>
  <cp:lastModifiedBy>lopita mishra</cp:lastModifiedBy>
  <cp:revision>9</cp:revision>
  <dcterms:created xsi:type="dcterms:W3CDTF">2025-09-20T17:54:10Z</dcterms:created>
  <dcterms:modified xsi:type="dcterms:W3CDTF">2025-10-08T18:56:41Z</dcterms:modified>
</cp:coreProperties>
</file>